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8" r:id="rId12"/>
    <p:sldId id="269" r:id="rId13"/>
    <p:sldId id="270" r:id="rId14"/>
    <p:sldId id="271" r:id="rId15"/>
    <p:sldId id="272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1pPr>
    <a:lvl2pPr marL="0" marR="0" indent="4572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2pPr>
    <a:lvl3pPr marL="0" marR="0" indent="9144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3pPr>
    <a:lvl4pPr marL="0" marR="0" indent="13716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4pPr>
    <a:lvl5pPr marL="0" marR="0" indent="18288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5pPr>
    <a:lvl6pPr marL="0" marR="0" indent="22860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6pPr>
    <a:lvl7pPr marL="0" marR="0" indent="27432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7pPr>
    <a:lvl8pPr marL="0" marR="0" indent="32004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8pPr>
    <a:lvl9pPr marL="0" marR="0" indent="3657600" algn="just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1207" y="3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6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 i="1"/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457200" algn="ctr">
              <a:spcBef>
                <a:spcPts val="0"/>
              </a:spcBef>
              <a:buSzTx/>
              <a:buNone/>
              <a:defRPr sz="3600" i="1"/>
            </a:lvl2pPr>
            <a:lvl3pPr marL="0" indent="914400" algn="ctr">
              <a:spcBef>
                <a:spcPts val="0"/>
              </a:spcBef>
              <a:buSzTx/>
              <a:buNone/>
              <a:defRPr sz="3600" i="1"/>
            </a:lvl3pPr>
            <a:lvl4pPr marL="0" indent="1371600" algn="ctr">
              <a:spcBef>
                <a:spcPts val="0"/>
              </a:spcBef>
              <a:buSzTx/>
              <a:buNone/>
              <a:defRPr sz="3600" i="1"/>
            </a:lvl4pPr>
            <a:lvl5pPr marL="0" indent="18288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i="1"/>
            </a:lvl1pPr>
            <a:lvl2pPr marL="0" indent="457200" algn="ctr">
              <a:spcBef>
                <a:spcPts val="0"/>
              </a:spcBef>
              <a:buSzTx/>
              <a:buNone/>
              <a:defRPr sz="3600" i="1"/>
            </a:lvl2pPr>
            <a:lvl3pPr marL="0" indent="914400" algn="ctr">
              <a:spcBef>
                <a:spcPts val="0"/>
              </a:spcBef>
              <a:buSzTx/>
              <a:buNone/>
              <a:defRPr sz="3600" i="1"/>
            </a:lvl3pPr>
            <a:lvl4pPr marL="0" indent="1371600" algn="ctr">
              <a:spcBef>
                <a:spcPts val="0"/>
              </a:spcBef>
              <a:buSzTx/>
              <a:buNone/>
              <a:defRPr sz="3600" i="1"/>
            </a:lvl4pPr>
            <a:lvl5pPr marL="0" indent="1828800" algn="ctr">
              <a:spcBef>
                <a:spcPts val="0"/>
              </a:spcBef>
              <a:buSzTx/>
              <a:buNone/>
              <a:defRPr sz="3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lnSpc>
                <a:spcPct val="100000"/>
              </a:lnSpc>
              <a:defRPr sz="1800" b="0">
                <a:solidFill>
                  <a:srgbClr val="6C6963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6C6963"/>
          </a:solidFill>
          <a:effectLst>
            <a:outerShdw blurRad="25400" dist="25400" dir="15900000" rotWithShape="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4200" b="0" i="0" u="none" strike="noStrike" cap="none" spc="0" baseline="0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825500" y="621797"/>
            <a:ext cx="11836400" cy="4145212"/>
          </a:xfrm>
          <a:prstGeom prst="rect">
            <a:avLst/>
          </a:prstGeom>
        </p:spPr>
        <p:txBody>
          <a:bodyPr/>
          <a:lstStyle/>
          <a:p>
            <a:pPr>
              <a:defRPr sz="111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sz="7800" dirty="0"/>
              <a:t>BUDGET - 2016</a:t>
            </a:r>
          </a:p>
          <a:p>
            <a:pPr>
              <a:defRPr sz="111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 sz="7800" dirty="0"/>
          </a:p>
          <a:p>
            <a:pPr algn="r">
              <a:defRPr sz="56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dirty="0"/>
              <a:t>- an overview </a:t>
            </a:r>
          </a:p>
          <a:p>
            <a:pPr algn="r">
              <a:defRPr sz="4000"/>
            </a:pPr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subTitle" sz="half" idx="1"/>
          </p:nvPr>
        </p:nvSpPr>
        <p:spPr>
          <a:xfrm>
            <a:off x="825500" y="4767009"/>
            <a:ext cx="11836400" cy="4267023"/>
          </a:xfrm>
          <a:prstGeom prst="rect">
            <a:avLst/>
          </a:prstGeom>
        </p:spPr>
        <p:txBody>
          <a:bodyPr/>
          <a:lstStyle/>
          <a:p>
            <a:pPr defTabSz="268731">
              <a:defRPr sz="276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</a:defRPr>
            </a:pPr>
            <a:endParaRPr dirty="0"/>
          </a:p>
          <a:p>
            <a:pPr defTabSz="268731">
              <a:defRPr sz="276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</a:defRPr>
            </a:pPr>
            <a:endParaRPr dirty="0"/>
          </a:p>
          <a:p>
            <a:pPr defTabSz="268731">
              <a:defRPr sz="276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</a:defRPr>
            </a:pPr>
            <a:endParaRPr dirty="0"/>
          </a:p>
          <a:p>
            <a:pPr defTabSz="268731">
              <a:defRPr sz="4600" b="1" i="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swamy associates</a:t>
            </a:r>
          </a:p>
          <a:p>
            <a:pPr defTabSz="268731">
              <a:defRPr sz="4140" i="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</a:defRPr>
            </a:pPr>
            <a:endParaRPr dirty="0"/>
          </a:p>
          <a:p>
            <a:pPr defTabSz="268731">
              <a:defRPr sz="3266" b="1" i="0">
                <a:effectLst>
                  <a:outerShdw blurRad="11684" dist="17526" dir="15900000" rotWithShape="0">
                    <a:srgbClr val="000000">
                      <a:alpha val="90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 smtClean="0"/>
              <a:t>5</a:t>
            </a:r>
            <a:r>
              <a:rPr dirty="0" smtClean="0"/>
              <a:t>.3.16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4294967295"/>
          </p:nvPr>
        </p:nvSpPr>
        <p:spPr>
          <a:xfrm>
            <a:off x="6623049" y="90297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IMPORTANT CHANGES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1968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>
                <a:solidFill>
                  <a:srgbClr val="767676"/>
                </a:solidFill>
              </a:rPr>
              <a:t> </a:t>
            </a:r>
            <a:r>
              <a:rPr dirty="0">
                <a:solidFill>
                  <a:srgbClr val="767676"/>
                </a:solidFill>
              </a:rPr>
              <a:t>Non - service is exempted service – effect on works </a:t>
            </a:r>
            <a:r>
              <a:rPr dirty="0" smtClean="0">
                <a:solidFill>
                  <a:srgbClr val="767676"/>
                </a:solidFill>
              </a:rPr>
              <a:t>contracts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Input Service Distribution  - Revamped to include </a:t>
            </a:r>
            <a:r>
              <a:rPr dirty="0" err="1" smtClean="0">
                <a:solidFill>
                  <a:srgbClr val="767676"/>
                </a:solidFill>
              </a:rPr>
              <a:t>outsourc</a:t>
            </a:r>
            <a:r>
              <a:rPr lang="en-IN" dirty="0" err="1" smtClean="0">
                <a:solidFill>
                  <a:srgbClr val="767676"/>
                </a:solidFill>
              </a:rPr>
              <a:t>ed</a:t>
            </a:r>
            <a:r>
              <a:rPr lang="en-IN" dirty="0" smtClean="0">
                <a:solidFill>
                  <a:srgbClr val="767676"/>
                </a:solidFill>
              </a:rPr>
              <a:t> units also.</a:t>
            </a:r>
          </a:p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Wrong credit taken but not utilised – method of computation made easy.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797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 advAuto="0"/>
      <p:bldP spid="15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 spc="-1000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 E R V I C E     T A 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IMPORTANT CHANGES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7361278"/>
          </a:xfrm>
          <a:prstGeom prst="rect">
            <a:avLst/>
          </a:prstGeom>
        </p:spPr>
        <p:txBody>
          <a:bodyPr/>
          <a:lstStyle/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</a:t>
            </a:r>
            <a:r>
              <a:rPr dirty="0">
                <a:solidFill>
                  <a:srgbClr val="767676"/>
                </a:solidFill>
              </a:rPr>
              <a:t>Demand under normal period raised to 30 months - Effectively 36 </a:t>
            </a:r>
            <a:r>
              <a:rPr dirty="0" smtClean="0">
                <a:solidFill>
                  <a:srgbClr val="767676"/>
                </a:solidFill>
              </a:rPr>
              <a:t>months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Interest rates reduced to 15 %.  (For ST collected and not paid 24 </a:t>
            </a:r>
            <a:r>
              <a:rPr dirty="0" smtClean="0">
                <a:solidFill>
                  <a:srgbClr val="767676"/>
                </a:solidFill>
              </a:rPr>
              <a:t>%)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Inward ocean freight taxed - Outward ocean freight is not an exempted </a:t>
            </a:r>
            <a:r>
              <a:rPr dirty="0" smtClean="0">
                <a:solidFill>
                  <a:srgbClr val="767676"/>
                </a:solidFill>
              </a:rPr>
              <a:t>service</a:t>
            </a: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but not taxable!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Assignment of spectrum by Government to be a </a:t>
            </a:r>
            <a:r>
              <a:rPr dirty="0" smtClean="0">
                <a:solidFill>
                  <a:srgbClr val="767676"/>
                </a:solidFill>
              </a:rPr>
              <a:t>service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Arrest only in cases of ST collected and not paid involving more than Rs.2 </a:t>
            </a:r>
            <a:r>
              <a:rPr dirty="0" smtClean="0">
                <a:solidFill>
                  <a:srgbClr val="767676"/>
                </a:solidFill>
              </a:rPr>
              <a:t>crores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Construction related exemptions withdrawn from 01.04.2015, restored for contracts entered before 01.03.2015 and </a:t>
            </a:r>
            <a:r>
              <a:rPr dirty="0" err="1">
                <a:solidFill>
                  <a:srgbClr val="767676"/>
                </a:solidFill>
              </a:rPr>
              <a:t>upto</a:t>
            </a:r>
            <a:r>
              <a:rPr dirty="0">
                <a:solidFill>
                  <a:srgbClr val="767676"/>
                </a:solidFill>
              </a:rPr>
              <a:t> </a:t>
            </a:r>
            <a:r>
              <a:rPr dirty="0" smtClean="0">
                <a:solidFill>
                  <a:srgbClr val="767676"/>
                </a:solidFill>
              </a:rPr>
              <a:t>31.03.2020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425195" lvl="1" indent="-94488" algn="just" defTabSz="283463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23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</a:t>
            </a:r>
            <a:r>
              <a:rPr dirty="0" err="1">
                <a:solidFill>
                  <a:srgbClr val="767676"/>
                </a:solidFill>
              </a:rPr>
              <a:t>Krishi</a:t>
            </a:r>
            <a:r>
              <a:rPr dirty="0">
                <a:solidFill>
                  <a:srgbClr val="767676"/>
                </a:solidFill>
              </a:rPr>
              <a:t> </a:t>
            </a:r>
            <a:r>
              <a:rPr dirty="0" err="1">
                <a:solidFill>
                  <a:srgbClr val="767676"/>
                </a:solidFill>
              </a:rPr>
              <a:t>Kalyan</a:t>
            </a:r>
            <a:r>
              <a:rPr dirty="0">
                <a:solidFill>
                  <a:srgbClr val="767676"/>
                </a:solidFill>
              </a:rPr>
              <a:t> </a:t>
            </a:r>
            <a:r>
              <a:rPr dirty="0" err="1">
                <a:solidFill>
                  <a:srgbClr val="767676"/>
                </a:solidFill>
              </a:rPr>
              <a:t>Cess</a:t>
            </a:r>
            <a:r>
              <a:rPr dirty="0">
                <a:solidFill>
                  <a:srgbClr val="767676"/>
                </a:solidFill>
              </a:rPr>
              <a:t> @ 0.5 % on all services from 01.06.2016 </a:t>
            </a:r>
            <a:r>
              <a:rPr lang="en-IN" dirty="0" smtClean="0">
                <a:solidFill>
                  <a:srgbClr val="767676"/>
                </a:solidFill>
              </a:rPr>
              <a:t>–</a:t>
            </a:r>
            <a:r>
              <a:rPr dirty="0" smtClean="0">
                <a:solidFill>
                  <a:srgbClr val="767676"/>
                </a:solidFill>
              </a:rPr>
              <a:t> </a:t>
            </a:r>
            <a:r>
              <a:rPr dirty="0" err="1" smtClean="0">
                <a:solidFill>
                  <a:srgbClr val="767676"/>
                </a:solidFill>
              </a:rPr>
              <a:t>Cenvatable</a:t>
            </a:r>
            <a:r>
              <a:rPr lang="en-IN" dirty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6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MISCELLANEA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7361278"/>
          </a:xfrm>
          <a:prstGeom prst="rect">
            <a:avLst/>
          </a:prstGeom>
        </p:spPr>
        <p:txBody>
          <a:bodyPr/>
          <a:lstStyle/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</a:t>
            </a:r>
            <a:r>
              <a:rPr dirty="0">
                <a:solidFill>
                  <a:srgbClr val="767676"/>
                </a:solidFill>
              </a:rPr>
              <a:t>Senior Advocates to pay ST themselves (No reverse charge</a:t>
            </a:r>
            <a:r>
              <a:rPr dirty="0" smtClean="0">
                <a:solidFill>
                  <a:srgbClr val="767676"/>
                </a:solidFill>
              </a:rPr>
              <a:t>)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Construction related exemption to monorail and metro rail projects, withdrawn </a:t>
            </a:r>
            <a:r>
              <a:rPr dirty="0" smtClean="0">
                <a:solidFill>
                  <a:srgbClr val="767676"/>
                </a:solidFill>
              </a:rPr>
              <a:t>prospectively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Performing artists’ threshold exemption per performance raised from 1 to 1.5 </a:t>
            </a:r>
            <a:r>
              <a:rPr dirty="0" smtClean="0">
                <a:solidFill>
                  <a:srgbClr val="767676"/>
                </a:solidFill>
              </a:rPr>
              <a:t>lakhs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Transport of passengers by ropeway, cable car, aerial tramway – Exemption </a:t>
            </a:r>
            <a:r>
              <a:rPr dirty="0" smtClean="0">
                <a:solidFill>
                  <a:srgbClr val="767676"/>
                </a:solidFill>
              </a:rPr>
              <a:t>withdrawn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New levies and New services – ST payable for all the amounts received after the introduction of the new service / new levy - Rule 5 of POT Rules </a:t>
            </a:r>
            <a:r>
              <a:rPr dirty="0" smtClean="0">
                <a:solidFill>
                  <a:srgbClr val="767676"/>
                </a:solidFill>
              </a:rPr>
              <a:t>amended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NO ST on software if ED/CVD paid on MRP basis - Segregation of value between sale and service – </a:t>
            </a:r>
            <a:r>
              <a:rPr dirty="0" err="1" smtClean="0">
                <a:solidFill>
                  <a:srgbClr val="767676"/>
                </a:solidFill>
              </a:rPr>
              <a:t>recognised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An Annual Return to be filed by Service </a:t>
            </a:r>
            <a:r>
              <a:rPr dirty="0" smtClean="0">
                <a:solidFill>
                  <a:srgbClr val="767676"/>
                </a:solidFill>
              </a:rPr>
              <a:t>providers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70332" lvl="1" indent="-82296" algn="just" defTabSz="246888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194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OPCs, given the benefit of quarterly payment and non-observance of POT </a:t>
            </a:r>
            <a:r>
              <a:rPr dirty="0" smtClean="0">
                <a:solidFill>
                  <a:srgbClr val="767676"/>
                </a:solidFill>
              </a:rPr>
              <a:t>rules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4966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ABATEMENTS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7361278"/>
          </a:xfrm>
          <a:prstGeom prst="rect">
            <a:avLst/>
          </a:prstGeom>
        </p:spPr>
        <p:txBody>
          <a:bodyPr/>
          <a:lstStyle/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aphicFrame>
        <p:nvGraphicFramePr>
          <p:cNvPr id="176" name="Table 176"/>
          <p:cNvGraphicFramePr/>
          <p:nvPr/>
        </p:nvGraphicFramePr>
        <p:xfrm>
          <a:off x="830332" y="1945596"/>
          <a:ext cx="11344133" cy="73729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836033"/>
                <a:gridCol w="2798080"/>
                <a:gridCol w="2873987"/>
                <a:gridCol w="2836033"/>
              </a:tblGrid>
              <a:tr h="747731">
                <a:tc>
                  <a:txBody>
                    <a:bodyPr/>
                    <a:lstStyle/>
                    <a:p>
                      <a:pPr marR="212090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Earlier Taxable portion after abatement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Now Taxable portion after abatement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changes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985667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of goods by rail 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Earlier no cenvat credit could be taken. Now only credit on inputs and capital goods cannot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730922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of goods by rail in containers by persons other than railways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such separate provision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credit on inputs and capital goods can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1014471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of passengers by rail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Earlier no cenvat credit could be taken. Now only credit on inputs and capital goods cannot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30756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GTA Service for household goods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cenvat credit could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578452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Transportation of passengers by Stage CArriage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400">
                          <a:latin typeface="Baskerville SemiBold"/>
                          <a:ea typeface="Baskerville SemiBold"/>
                          <a:cs typeface="Baskerville SemiBold"/>
                          <a:sym typeface="Baskerville SemiBold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cenvat credit can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909788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 of goods in a vessel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Earlier no cenvat credit could be taken. Now only credit on inputs and capital goods cannot be taken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514240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Tour operator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25 %; 10 %; 30 %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Rationalised. 25 % for package tour removed. 30 % raised to 40 %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400">
                          <a:latin typeface="Baskerville SemiBold"/>
                          <a:ea typeface="Baskerville SemiBold"/>
                          <a:cs typeface="Baskerville SemiBold"/>
                          <a:sym typeface="Baskerville SemiBold"/>
                        </a:defRPr>
                      </a:pPr>
                      <a:endParaRPr/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805724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Construction of complex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25 %; 30 %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Distinction removed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743251"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Renting of motor cab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212090" algn="just" defTabSz="457200">
                        <a:lnSpc>
                          <a:spcPct val="107916"/>
                        </a:lnSpc>
                        <a:spcBef>
                          <a:spcPts val="8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5A59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Value of Diesel borne by service receiver to be added</a:t>
                      </a:r>
                    </a:p>
                  </a:txBody>
                  <a:tcPr marL="63500" marR="63500" marT="0" marB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  <p:bldP spid="176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4294967295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114159" y="6647816"/>
            <a:ext cx="5900654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Natarajan – 93400 54477</a:t>
            </a:r>
          </a:p>
          <a:p>
            <a:pPr marL="0" marR="0" indent="0" algn="ctr" defTabSz="457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nuts@swamyassociates.com</a:t>
            </a:r>
          </a:p>
          <a:p>
            <a:pPr marL="0" marR="0" indent="0" algn="ctr" defTabSz="4572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sz="20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www.swamyassociates.com</a:t>
            </a:r>
            <a:endParaRPr kumimoji="0" lang="en-IN" sz="2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animBg="1" advAuto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 spc="-1000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C E N T R A L    E X C I S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62000" y="189177"/>
            <a:ext cx="11430000" cy="1907646"/>
          </a:xfrm>
          <a:prstGeom prst="rect">
            <a:avLst/>
          </a:prstGeom>
        </p:spPr>
        <p:txBody>
          <a:bodyPr/>
          <a:lstStyle/>
          <a:p>
            <a:pPr lvl="1" indent="0" defTabSz="914400">
              <a:lnSpc>
                <a:spcPct val="15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pc="-1000" dirty="0"/>
              <a:t>T A X    O N    J E W E L </a:t>
            </a:r>
            <a:r>
              <a:rPr spc="-1000" dirty="0" err="1"/>
              <a:t>L</a:t>
            </a:r>
            <a:r>
              <a:rPr spc="-1000" dirty="0"/>
              <a:t> E R Y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62000" y="1814677"/>
            <a:ext cx="11430001" cy="7622846"/>
          </a:xfrm>
          <a:prstGeom prst="rect">
            <a:avLst/>
          </a:prstGeom>
        </p:spPr>
        <p:txBody>
          <a:bodyPr/>
          <a:lstStyle/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757575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1 % ED on all articles of </a:t>
            </a:r>
            <a:r>
              <a:rPr dirty="0" err="1"/>
              <a:t>jewellery</a:t>
            </a:r>
            <a:r>
              <a:rPr dirty="0"/>
              <a:t> without </a:t>
            </a:r>
            <a:r>
              <a:rPr dirty="0" err="1"/>
              <a:t>Cenvat</a:t>
            </a:r>
            <a:r>
              <a:rPr dirty="0"/>
              <a:t>    </a:t>
            </a:r>
            <a:r>
              <a:rPr dirty="0" smtClean="0"/>
              <a:t>Credit</a:t>
            </a:r>
            <a:r>
              <a:rPr lang="en-IN" dirty="0" smtClean="0"/>
              <a:t>.</a:t>
            </a:r>
            <a:endParaRPr dirty="0"/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757575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Simplified and </a:t>
            </a:r>
            <a:r>
              <a:rPr dirty="0" err="1"/>
              <a:t>centralised</a:t>
            </a:r>
            <a:r>
              <a:rPr dirty="0"/>
              <a:t> </a:t>
            </a:r>
            <a:r>
              <a:rPr dirty="0" smtClean="0"/>
              <a:t>registration</a:t>
            </a:r>
            <a:r>
              <a:rPr lang="en-IN" dirty="0" smtClean="0"/>
              <a:t>.</a:t>
            </a:r>
            <a:endParaRPr dirty="0"/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757575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SSI exemption of Rs.6 crores (for 3/2016 - Rs.50 lakhs</a:t>
            </a:r>
            <a:r>
              <a:rPr dirty="0" smtClean="0"/>
              <a:t>)</a:t>
            </a:r>
            <a:r>
              <a:rPr lang="en-IN" dirty="0" smtClean="0"/>
              <a:t>, subject to previous year turnover &lt; Rs.12Cr.</a:t>
            </a:r>
            <a:endParaRPr dirty="0"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2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/>
          <a:lstStyle/>
          <a:p>
            <a:pPr lvl="1" indent="0" defTabSz="914400">
              <a:lnSpc>
                <a:spcPct val="150000"/>
              </a:lnSpc>
              <a:tabLst>
                <a:tab pos="4622800" algn="l"/>
                <a:tab pos="5791200" algn="l"/>
              </a:tabLst>
              <a:defRPr sz="7500" b="1" spc="-1000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 A X    O N   G A R M E N T S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87399" y="1700378"/>
            <a:ext cx="11430001" cy="7851445"/>
          </a:xfrm>
          <a:prstGeom prst="rect">
            <a:avLst/>
          </a:prstGeom>
        </p:spPr>
        <p:txBody>
          <a:bodyPr/>
          <a:lstStyle/>
          <a:p>
            <a:pPr marL="665226" lvl="1" indent="-147828" algn="just" defTabSz="443484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49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</a:t>
            </a:r>
            <a:r>
              <a:rPr dirty="0">
                <a:solidFill>
                  <a:srgbClr val="767676"/>
                </a:solidFill>
              </a:rPr>
              <a:t>12.5 % ED with </a:t>
            </a:r>
            <a:r>
              <a:rPr dirty="0" err="1">
                <a:solidFill>
                  <a:srgbClr val="767676"/>
                </a:solidFill>
              </a:rPr>
              <a:t>Cenvat</a:t>
            </a:r>
            <a:r>
              <a:rPr dirty="0">
                <a:solidFill>
                  <a:srgbClr val="767676"/>
                </a:solidFill>
              </a:rPr>
              <a:t> Credit or 2 % ED without </a:t>
            </a:r>
            <a:r>
              <a:rPr dirty="0" err="1">
                <a:solidFill>
                  <a:srgbClr val="767676"/>
                </a:solidFill>
              </a:rPr>
              <a:t>Cenvat</a:t>
            </a:r>
            <a:r>
              <a:rPr dirty="0">
                <a:solidFill>
                  <a:srgbClr val="767676"/>
                </a:solidFill>
              </a:rPr>
              <a:t> </a:t>
            </a:r>
            <a:r>
              <a:rPr dirty="0" smtClean="0">
                <a:solidFill>
                  <a:srgbClr val="767676"/>
                </a:solidFill>
              </a:rPr>
              <a:t>Credit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65226" lvl="1" indent="-147828" algn="just" defTabSz="443484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49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On 60% of </a:t>
            </a:r>
            <a:r>
              <a:rPr dirty="0" smtClean="0">
                <a:solidFill>
                  <a:srgbClr val="767676"/>
                </a:solidFill>
              </a:rPr>
              <a:t>RSP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65226" lvl="1" indent="-147828" algn="just" defTabSz="443484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49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On branded readymade garments having a RSP of Rs.1000 or above</a:t>
            </a:r>
          </a:p>
          <a:p>
            <a:pPr marL="665226" lvl="1" indent="-147828" algn="just" defTabSz="443484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492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SSI Exemption for March 2016 </a:t>
            </a:r>
            <a:r>
              <a:rPr dirty="0" err="1">
                <a:solidFill>
                  <a:srgbClr val="767676"/>
                </a:solidFill>
              </a:rPr>
              <a:t>upto</a:t>
            </a:r>
            <a:r>
              <a:rPr dirty="0">
                <a:solidFill>
                  <a:srgbClr val="767676"/>
                </a:solidFill>
              </a:rPr>
              <a:t> </a:t>
            </a:r>
            <a:r>
              <a:rPr dirty="0" err="1">
                <a:solidFill>
                  <a:srgbClr val="767676"/>
                </a:solidFill>
              </a:rPr>
              <a:t>Rs</a:t>
            </a:r>
            <a:r>
              <a:rPr dirty="0">
                <a:solidFill>
                  <a:srgbClr val="767676"/>
                </a:solidFill>
              </a:rPr>
              <a:t>. 12.50 </a:t>
            </a:r>
            <a:r>
              <a:rPr dirty="0" smtClean="0">
                <a:solidFill>
                  <a:srgbClr val="767676"/>
                </a:solidFill>
              </a:rPr>
              <a:t>lakhs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r>
              <a:rPr dirty="0" smtClean="0">
                <a:solidFill>
                  <a:srgbClr val="767676"/>
                </a:solidFill>
              </a:rPr>
              <a:t> 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  <p:bldP spid="13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/>
          <a:lstStyle/>
          <a:p>
            <a:pPr lvl="1" indent="0" defTabSz="914400">
              <a:lnSpc>
                <a:spcPct val="150000"/>
              </a:lnSpc>
              <a:tabLst>
                <a:tab pos="4622800" algn="l"/>
                <a:tab pos="5791200" algn="l"/>
              </a:tabLst>
              <a:defRPr sz="7500" b="1" spc="-1000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I N F R A    C E S S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787399" y="1700378"/>
            <a:ext cx="11430001" cy="7851445"/>
          </a:xfrm>
          <a:prstGeom prst="rect">
            <a:avLst/>
          </a:prstGeom>
        </p:spPr>
        <p:txBody>
          <a:bodyPr/>
          <a:lstStyle/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</a:t>
            </a:r>
            <a:r>
              <a:rPr dirty="0">
                <a:solidFill>
                  <a:srgbClr val="767676"/>
                </a:solidFill>
              </a:rPr>
              <a:t>4 % on BIG </a:t>
            </a:r>
            <a:r>
              <a:rPr dirty="0" smtClean="0">
                <a:solidFill>
                  <a:srgbClr val="767676"/>
                </a:solidFill>
              </a:rPr>
              <a:t>cars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1 % on small petrol cars ( </a:t>
            </a:r>
            <a:r>
              <a:rPr lang="en-IN" dirty="0" smtClean="0">
                <a:solidFill>
                  <a:srgbClr val="767676"/>
                </a:solidFill>
              </a:rPr>
              <a:t>&lt;</a:t>
            </a:r>
            <a:r>
              <a:rPr dirty="0" smtClean="0">
                <a:solidFill>
                  <a:srgbClr val="767676"/>
                </a:solidFill>
              </a:rPr>
              <a:t>1200 </a:t>
            </a:r>
            <a:r>
              <a:rPr dirty="0">
                <a:solidFill>
                  <a:srgbClr val="767676"/>
                </a:solidFill>
              </a:rPr>
              <a:t>cc &amp; </a:t>
            </a:r>
            <a:r>
              <a:rPr dirty="0" smtClean="0">
                <a:solidFill>
                  <a:srgbClr val="767676"/>
                </a:solidFill>
              </a:rPr>
              <a:t> </a:t>
            </a:r>
            <a:r>
              <a:rPr dirty="0">
                <a:solidFill>
                  <a:srgbClr val="767676"/>
                </a:solidFill>
              </a:rPr>
              <a:t>4000mm</a:t>
            </a:r>
            <a:r>
              <a:rPr dirty="0" smtClean="0">
                <a:solidFill>
                  <a:srgbClr val="767676"/>
                </a:solidFill>
              </a:rPr>
              <a:t>)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2.5 % on small diesel cars ( </a:t>
            </a:r>
            <a:r>
              <a:rPr lang="en-IN" dirty="0" smtClean="0">
                <a:solidFill>
                  <a:srgbClr val="767676"/>
                </a:solidFill>
              </a:rPr>
              <a:t>&lt; </a:t>
            </a:r>
            <a:r>
              <a:rPr dirty="0" smtClean="0">
                <a:solidFill>
                  <a:srgbClr val="767676"/>
                </a:solidFill>
              </a:rPr>
              <a:t>1500 </a:t>
            </a:r>
            <a:r>
              <a:rPr dirty="0">
                <a:solidFill>
                  <a:srgbClr val="767676"/>
                </a:solidFill>
              </a:rPr>
              <a:t>cc &amp; </a:t>
            </a:r>
            <a:r>
              <a:rPr dirty="0" smtClean="0">
                <a:solidFill>
                  <a:srgbClr val="767676"/>
                </a:solidFill>
              </a:rPr>
              <a:t>4000mm)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Ambulance and Taxi </a:t>
            </a:r>
            <a:r>
              <a:rPr dirty="0" smtClean="0">
                <a:solidFill>
                  <a:srgbClr val="767676"/>
                </a:solidFill>
              </a:rPr>
              <a:t>exempted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To be paid in </a:t>
            </a:r>
            <a:r>
              <a:rPr dirty="0" smtClean="0">
                <a:solidFill>
                  <a:srgbClr val="767676"/>
                </a:solidFill>
              </a:rPr>
              <a:t>cash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</a:p>
          <a:p>
            <a:pPr marL="685800" lvl="1" indent="-152400" algn="just" defTabSz="457200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3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	Applicable </a:t>
            </a:r>
            <a:r>
              <a:rPr lang="en-IN" dirty="0" smtClean="0">
                <a:solidFill>
                  <a:srgbClr val="767676"/>
                </a:solidFill>
              </a:rPr>
              <a:t>only for </a:t>
            </a:r>
            <a:r>
              <a:rPr lang="en-IN" dirty="0" smtClean="0">
                <a:solidFill>
                  <a:srgbClr val="767676"/>
                </a:solidFill>
              </a:rPr>
              <a:t>cars manufactured on or after 1.3.16.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MISCELLANEA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87399" y="1607575"/>
            <a:ext cx="11430001" cy="6459794"/>
          </a:xfrm>
          <a:prstGeom prst="rect">
            <a:avLst/>
          </a:prstGeom>
        </p:spPr>
        <p:txBody>
          <a:bodyPr/>
          <a:lstStyle/>
          <a:p>
            <a:pPr marL="384047" lvl="1" indent="-85344" algn="just" defTabSz="256031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</a:t>
            </a:r>
            <a:r>
              <a:rPr dirty="0">
                <a:solidFill>
                  <a:srgbClr val="767676"/>
                </a:solidFill>
              </a:rPr>
              <a:t>Interest for provisional assessment – </a:t>
            </a:r>
            <a:r>
              <a:rPr dirty="0" smtClean="0">
                <a:solidFill>
                  <a:srgbClr val="767676"/>
                </a:solidFill>
              </a:rPr>
              <a:t>clarified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84047" lvl="1" indent="-85344" algn="just" defTabSz="256031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ER4, ER5, ER 6 &amp; ER 7 to be unified.</a:t>
            </a:r>
            <a:endParaRPr dirty="0">
              <a:solidFill>
                <a:srgbClr val="767676"/>
              </a:solidFill>
            </a:endParaRPr>
          </a:p>
          <a:p>
            <a:pPr marL="384047" lvl="1" indent="-85344" algn="just" defTabSz="256031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 smtClean="0">
                <a:solidFill>
                  <a:srgbClr val="767676"/>
                </a:solidFill>
              </a:rPr>
              <a:t> 	</a:t>
            </a:r>
            <a:r>
              <a:rPr dirty="0" smtClean="0">
                <a:solidFill>
                  <a:srgbClr val="767676"/>
                </a:solidFill>
              </a:rPr>
              <a:t>Facility </a:t>
            </a:r>
            <a:r>
              <a:rPr dirty="0">
                <a:solidFill>
                  <a:srgbClr val="767676"/>
                </a:solidFill>
              </a:rPr>
              <a:t>to file revised return </a:t>
            </a:r>
            <a:r>
              <a:rPr dirty="0" smtClean="0">
                <a:solidFill>
                  <a:srgbClr val="767676"/>
                </a:solidFill>
              </a:rPr>
              <a:t>introduced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84047" lvl="1" indent="-85344" algn="just" defTabSz="256031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Refund under Rule 5 of CCR, 2004</a:t>
            </a:r>
          </a:p>
          <a:p>
            <a:pPr marL="298703" lvl="1" indent="0" algn="just" defTabSz="256031">
              <a:lnSpc>
                <a:spcPct val="200000"/>
              </a:lnSpc>
              <a:spcBef>
                <a:spcPts val="0"/>
              </a:spcBef>
              <a:buNone/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      - </a:t>
            </a:r>
            <a:r>
              <a:rPr dirty="0" smtClean="0">
                <a:solidFill>
                  <a:srgbClr val="767676"/>
                </a:solidFill>
              </a:rPr>
              <a:t>Relevant </a:t>
            </a:r>
            <a:r>
              <a:rPr dirty="0">
                <a:solidFill>
                  <a:srgbClr val="767676"/>
                </a:solidFill>
              </a:rPr>
              <a:t>date for service exporters – Date of </a:t>
            </a:r>
            <a:r>
              <a:rPr dirty="0" err="1">
                <a:solidFill>
                  <a:srgbClr val="767676"/>
                </a:solidFill>
              </a:rPr>
              <a:t>realisation</a:t>
            </a:r>
            <a:r>
              <a:rPr dirty="0">
                <a:solidFill>
                  <a:srgbClr val="767676"/>
                </a:solidFill>
              </a:rPr>
              <a:t> of export </a:t>
            </a:r>
            <a:r>
              <a:rPr dirty="0" smtClean="0">
                <a:solidFill>
                  <a:srgbClr val="767676"/>
                </a:solidFill>
              </a:rPr>
              <a:t>proceeds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384047" lvl="1" indent="-85344" algn="just" defTabSz="256031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016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Single Registration for inter linked manufacturing units within the same Range </a:t>
            </a:r>
            <a:r>
              <a:rPr dirty="0" smtClean="0">
                <a:solidFill>
                  <a:srgbClr val="767676"/>
                </a:solidFill>
              </a:rPr>
              <a:t>jurisdiction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  <p:bldP spid="14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MISCELLANEA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5272139"/>
          </a:xfrm>
          <a:prstGeom prst="rect">
            <a:avLst/>
          </a:prstGeom>
        </p:spPr>
        <p:txBody>
          <a:bodyPr/>
          <a:lstStyle/>
          <a:p>
            <a:pPr marL="534923" lvl="1" indent="-118871" algn="just" defTabSz="35661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807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</a:t>
            </a:r>
            <a:r>
              <a:rPr sz="2000" dirty="0"/>
              <a:t> </a:t>
            </a:r>
            <a:r>
              <a:rPr sz="2000" dirty="0">
                <a:solidFill>
                  <a:srgbClr val="767676"/>
                </a:solidFill>
              </a:rPr>
              <a:t>RMC given a reprieve. ( L&amp;T decision undone</a:t>
            </a:r>
            <a:r>
              <a:rPr sz="2000" dirty="0" smtClean="0">
                <a:solidFill>
                  <a:srgbClr val="767676"/>
                </a:solidFill>
              </a:rPr>
              <a:t>)</a:t>
            </a:r>
            <a:r>
              <a:rPr lang="en-IN" sz="2000" dirty="0" smtClean="0">
                <a:solidFill>
                  <a:srgbClr val="767676"/>
                </a:solidFill>
              </a:rPr>
              <a:t>.</a:t>
            </a:r>
            <a:endParaRPr sz="2000" dirty="0">
              <a:solidFill>
                <a:srgbClr val="767676"/>
              </a:solidFill>
            </a:endParaRPr>
          </a:p>
          <a:p>
            <a:pPr marL="534923" lvl="1" indent="-118871" algn="just" defTabSz="35661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807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z="2000" dirty="0">
                <a:solidFill>
                  <a:srgbClr val="767676"/>
                </a:solidFill>
              </a:rPr>
              <a:t>  2% duty on parts and components of mobile </a:t>
            </a:r>
            <a:r>
              <a:rPr sz="2000" dirty="0" smtClean="0">
                <a:solidFill>
                  <a:srgbClr val="767676"/>
                </a:solidFill>
              </a:rPr>
              <a:t>phones</a:t>
            </a:r>
            <a:r>
              <a:rPr lang="en-IN" sz="2000" dirty="0" smtClean="0">
                <a:solidFill>
                  <a:srgbClr val="767676"/>
                </a:solidFill>
              </a:rPr>
              <a:t>.</a:t>
            </a:r>
            <a:endParaRPr sz="2000" dirty="0">
              <a:solidFill>
                <a:srgbClr val="767676"/>
              </a:solidFill>
            </a:endParaRPr>
          </a:p>
          <a:p>
            <a:pPr marL="534923" lvl="1" indent="-118871" algn="just" defTabSz="35661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807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z="2000" dirty="0">
                <a:solidFill>
                  <a:srgbClr val="767676"/>
                </a:solidFill>
              </a:rPr>
              <a:t>  Demand under normal period raised to 2 years from 1 </a:t>
            </a:r>
            <a:r>
              <a:rPr sz="2000" dirty="0" smtClean="0">
                <a:solidFill>
                  <a:srgbClr val="767676"/>
                </a:solidFill>
              </a:rPr>
              <a:t>year</a:t>
            </a:r>
            <a:r>
              <a:rPr lang="en-IN" sz="2000" dirty="0" smtClean="0">
                <a:solidFill>
                  <a:srgbClr val="767676"/>
                </a:solidFill>
              </a:rPr>
              <a:t>.</a:t>
            </a:r>
            <a:endParaRPr sz="2000" dirty="0">
              <a:solidFill>
                <a:srgbClr val="767676"/>
              </a:solidFill>
            </a:endParaRPr>
          </a:p>
          <a:p>
            <a:pPr marL="534923" lvl="1" indent="-118871" algn="just" defTabSz="35661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807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z="2000" dirty="0">
                <a:solidFill>
                  <a:srgbClr val="767676"/>
                </a:solidFill>
              </a:rPr>
              <a:t>  Indirect Tax Dispute Resolution Scheme 2016 - Pending appeals before Commissioner (Appeals) can be closed by paying full duty / tax, interest and 25 % of the </a:t>
            </a:r>
            <a:r>
              <a:rPr sz="2000" dirty="0" smtClean="0">
                <a:solidFill>
                  <a:srgbClr val="767676"/>
                </a:solidFill>
              </a:rPr>
              <a:t>penalties</a:t>
            </a:r>
            <a:r>
              <a:rPr lang="en-IN" sz="2000" dirty="0" smtClean="0">
                <a:solidFill>
                  <a:srgbClr val="767676"/>
                </a:solidFill>
              </a:rPr>
              <a:t>.</a:t>
            </a:r>
            <a:endParaRPr sz="2000" dirty="0">
              <a:solidFill>
                <a:srgbClr val="767676"/>
              </a:solidFill>
            </a:endParaRPr>
          </a:p>
          <a:p>
            <a:pPr marL="534923" lvl="1" indent="-118871" algn="just" defTabSz="356615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807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z="2000" dirty="0">
                <a:solidFill>
                  <a:srgbClr val="767676"/>
                </a:solidFill>
              </a:rPr>
              <a:t>  Interest rates reduced to 15 % from 18</a:t>
            </a:r>
            <a:r>
              <a:rPr sz="2000" dirty="0" smtClean="0">
                <a:solidFill>
                  <a:srgbClr val="767676"/>
                </a:solidFill>
              </a:rPr>
              <a:t>%</a:t>
            </a:r>
            <a:endParaRPr sz="2000" dirty="0">
              <a:solidFill>
                <a:srgbClr val="767676"/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62000" y="3606800"/>
            <a:ext cx="11480800" cy="16436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 spc="-1000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C E N V A T    C R E D I 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787399" y="189177"/>
            <a:ext cx="11430001" cy="1907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0" defTabSz="914400">
              <a:lnSpc>
                <a:spcPct val="200000"/>
              </a:lnSpc>
              <a:tabLst>
                <a:tab pos="4622800" algn="l"/>
                <a:tab pos="5791200" algn="l"/>
              </a:tabLst>
              <a:defRPr sz="7500" b="1">
                <a:solidFill>
                  <a:srgbClr val="AC3B30"/>
                </a:solidFill>
                <a:effectLst/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IMPORTANT CHANGES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787399" y="2190545"/>
            <a:ext cx="11430001" cy="7361278"/>
          </a:xfrm>
          <a:prstGeom prst="rect">
            <a:avLst/>
          </a:prstGeom>
        </p:spPr>
        <p:txBody>
          <a:bodyPr/>
          <a:lstStyle/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   </a:t>
            </a:r>
            <a:r>
              <a:rPr dirty="0">
                <a:solidFill>
                  <a:srgbClr val="767676"/>
                </a:solidFill>
              </a:rPr>
              <a:t>Office </a:t>
            </a:r>
            <a:r>
              <a:rPr dirty="0" err="1">
                <a:solidFill>
                  <a:srgbClr val="767676"/>
                </a:solidFill>
              </a:rPr>
              <a:t>equipments</a:t>
            </a:r>
            <a:r>
              <a:rPr dirty="0">
                <a:solidFill>
                  <a:srgbClr val="767676"/>
                </a:solidFill>
              </a:rPr>
              <a:t> and appliances eligible for </a:t>
            </a:r>
            <a:r>
              <a:rPr dirty="0" smtClean="0">
                <a:solidFill>
                  <a:srgbClr val="767676"/>
                </a:solidFill>
              </a:rPr>
              <a:t>credit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All capital goods having value of below Rs.10,000 would be </a:t>
            </a:r>
            <a:r>
              <a:rPr dirty="0" smtClean="0">
                <a:solidFill>
                  <a:srgbClr val="767676"/>
                </a:solidFill>
              </a:rPr>
              <a:t>inputs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r>
              <a:rPr dirty="0" smtClean="0">
                <a:solidFill>
                  <a:srgbClr val="767676"/>
                </a:solidFill>
              </a:rPr>
              <a:t> </a:t>
            </a:r>
            <a:endParaRPr dirty="0">
              <a:solidFill>
                <a:srgbClr val="767676"/>
              </a:solidFill>
            </a:endParaRPr>
          </a:p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Credit for services in instalments on long time assignment of </a:t>
            </a:r>
            <a:r>
              <a:rPr dirty="0" smtClean="0">
                <a:solidFill>
                  <a:srgbClr val="767676"/>
                </a:solidFill>
              </a:rPr>
              <a:t>rights</a:t>
            </a:r>
            <a:r>
              <a:rPr lang="en-IN" dirty="0" smtClean="0">
                <a:solidFill>
                  <a:srgbClr val="767676"/>
                </a:solidFill>
              </a:rPr>
              <a:t>.</a:t>
            </a:r>
            <a:endParaRPr dirty="0">
              <a:solidFill>
                <a:srgbClr val="767676"/>
              </a:solidFill>
            </a:endParaRPr>
          </a:p>
          <a:p>
            <a:pPr marL="507491" lvl="1" indent="-112776" algn="just" defTabSz="338327">
              <a:lnSpc>
                <a:spcPct val="200000"/>
              </a:lnSpc>
              <a:spcBef>
                <a:spcPts val="0"/>
              </a:spcBef>
              <a:buBlip>
                <a:blip r:embed="rId2"/>
              </a:buBlip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767676"/>
                </a:solidFill>
              </a:rPr>
              <a:t>  Rule 6 goes for a </a:t>
            </a:r>
            <a:r>
              <a:rPr dirty="0" smtClean="0">
                <a:solidFill>
                  <a:srgbClr val="767676"/>
                </a:solidFill>
              </a:rPr>
              <a:t>revamp</a:t>
            </a:r>
            <a:endParaRPr lang="en-IN" dirty="0" smtClean="0">
              <a:solidFill>
                <a:srgbClr val="767676"/>
              </a:solidFill>
            </a:endParaRPr>
          </a:p>
          <a:p>
            <a:pPr marL="394715" lvl="1" indent="0" algn="just" defTabSz="338327">
              <a:lnSpc>
                <a:spcPct val="200000"/>
              </a:lnSpc>
              <a:spcBef>
                <a:spcPts val="0"/>
              </a:spcBef>
              <a:buNone/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       - 6 % / 7 % subject to maximum of “available credit”.</a:t>
            </a:r>
          </a:p>
          <a:p>
            <a:pPr marL="394715" lvl="1" indent="0" algn="just" defTabSz="338327">
              <a:lnSpc>
                <a:spcPct val="200000"/>
              </a:lnSpc>
              <a:spcBef>
                <a:spcPts val="0"/>
              </a:spcBef>
              <a:buNone/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       </a:t>
            </a:r>
            <a:r>
              <a:rPr lang="en-IN" dirty="0" smtClean="0">
                <a:solidFill>
                  <a:srgbClr val="767676"/>
                </a:solidFill>
              </a:rPr>
              <a:t>- Option of proportionate reversal for banking companies.</a:t>
            </a:r>
          </a:p>
          <a:p>
            <a:pPr marL="394715" lvl="1" indent="0" algn="just" defTabSz="338327">
              <a:lnSpc>
                <a:spcPct val="200000"/>
              </a:lnSpc>
              <a:spcBef>
                <a:spcPts val="0"/>
              </a:spcBef>
              <a:buNone/>
              <a:defRPr sz="2664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lang="en-IN" dirty="0">
                <a:solidFill>
                  <a:srgbClr val="767676"/>
                </a:solidFill>
              </a:rPr>
              <a:t> </a:t>
            </a:r>
            <a:r>
              <a:rPr lang="en-IN" dirty="0" smtClean="0">
                <a:solidFill>
                  <a:srgbClr val="767676"/>
                </a:solidFill>
              </a:rPr>
              <a:t>        - Rigour to apply only on common credit.</a:t>
            </a:r>
            <a:endParaRPr dirty="0">
              <a:solidFill>
                <a:srgbClr val="767676"/>
              </a:solidFill>
            </a:endParaRP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4294967295"/>
          </p:nvPr>
        </p:nvSpPr>
        <p:spPr>
          <a:xfrm>
            <a:off x="6381749" y="9017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457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457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925</Words>
  <Application>Microsoft Office PowerPoint</Application>
  <PresentationFormat>Custom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Baskerville</vt:lpstr>
      <vt:lpstr>Baskerville SemiBold</vt:lpstr>
      <vt:lpstr>Calibri</vt:lpstr>
      <vt:lpstr>Helvetica Neue</vt:lpstr>
      <vt:lpstr>Palatino Linotype</vt:lpstr>
      <vt:lpstr>Verdana</vt:lpstr>
      <vt:lpstr>LeatherBook</vt:lpstr>
      <vt:lpstr>BUDGET - 2016  - an overview  </vt:lpstr>
      <vt:lpstr>C E N T R A L    E X C I S E</vt:lpstr>
      <vt:lpstr>T A X    O N    J E W E L L E R Y</vt:lpstr>
      <vt:lpstr>T A X    O N   G A R M E N T S </vt:lpstr>
      <vt:lpstr>I N F R A    C E S S</vt:lpstr>
      <vt:lpstr>MISCELLANEA</vt:lpstr>
      <vt:lpstr>MISCELLANEA</vt:lpstr>
      <vt:lpstr>C E N V A T    C R E D I T</vt:lpstr>
      <vt:lpstr>IMPORTANT CHANGES</vt:lpstr>
      <vt:lpstr>IMPORTANT CHANGES</vt:lpstr>
      <vt:lpstr>S E R V I C E     T A X</vt:lpstr>
      <vt:lpstr>IMPORTANT CHANGES</vt:lpstr>
      <vt:lpstr>MISCELLANEA</vt:lpstr>
      <vt:lpstr>ABATEMENTS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- 2016  - an overview</dc:title>
  <dc:creator>nuts</dc:creator>
  <cp:lastModifiedBy>nuts</cp:lastModifiedBy>
  <cp:revision>16</cp:revision>
  <dcterms:modified xsi:type="dcterms:W3CDTF">2016-03-05T03:11:10Z</dcterms:modified>
</cp:coreProperties>
</file>